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344" r:id="rId2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3E3AC"/>
    <a:srgbClr val="E98DC8"/>
    <a:srgbClr val="FFCCFF"/>
    <a:srgbClr val="9900FF"/>
    <a:srgbClr val="EF7215"/>
    <a:srgbClr val="EA8841"/>
    <a:srgbClr val="F3B123"/>
    <a:srgbClr val="F7A85D"/>
    <a:srgbClr val="FDA5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8" autoAdjust="0"/>
    <p:restoredTop sz="95000" autoAdjust="0"/>
  </p:normalViewPr>
  <p:slideViewPr>
    <p:cSldViewPr snapToGrid="0">
      <p:cViewPr varScale="1">
        <p:scale>
          <a:sx n="77" d="100"/>
          <a:sy n="77" d="100"/>
        </p:scale>
        <p:origin x="3168" y="10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6350" y="-12231"/>
            <a:ext cx="6878487" cy="9930462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7947" y="3473216"/>
            <a:ext cx="4370039" cy="237799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7947" y="5851205"/>
            <a:ext cx="4370039" cy="1584410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6C6A-C6D5-49CF-89B2-CA6A6DB50453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AA9F0-2471-47D7-A2A0-88CB2D7B4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36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0533"/>
            <a:ext cx="4760786" cy="4916311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457245"/>
            <a:ext cx="4760786" cy="2269167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6C6A-C6D5-49CF-89B2-CA6A6DB50453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AA9F0-2471-47D7-A2A0-88CB2D7B4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62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880533"/>
            <a:ext cx="4554137" cy="4365978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5806" y="5246511"/>
            <a:ext cx="4064853" cy="550333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457245"/>
            <a:ext cx="4760786" cy="2269167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6C6A-C6D5-49CF-89B2-CA6A6DB50453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AA9F0-2471-47D7-A2A0-88CB2D7B43C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62034" y="1141657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5" y="4169470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0623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90649"/>
            <a:ext cx="4760786" cy="3748998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539647"/>
            <a:ext cx="4760786" cy="2186765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6C6A-C6D5-49CF-89B2-CA6A6DB50453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AA9F0-2471-47D7-A2A0-88CB2D7B4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59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880533"/>
            <a:ext cx="4554137" cy="4365978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5796844"/>
            <a:ext cx="4760787" cy="74280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539647"/>
            <a:ext cx="4760786" cy="2186765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6C6A-C6D5-49CF-89B2-CA6A6DB50453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AA9F0-2471-47D7-A2A0-88CB2D7B43C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62034" y="1141657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5" y="4169470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2549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86" y="880533"/>
            <a:ext cx="4756099" cy="4365978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5796844"/>
            <a:ext cx="4760787" cy="74280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539647"/>
            <a:ext cx="4760786" cy="2186765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6C6A-C6D5-49CF-89B2-CA6A6DB50453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AA9F0-2471-47D7-A2A0-88CB2D7B4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65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6C6A-C6D5-49CF-89B2-CA6A6DB50453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AA9F0-2471-47D7-A2A0-88CB2D7B4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58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82984" y="880534"/>
            <a:ext cx="734109" cy="7585429"/>
          </a:xfrm>
        </p:spPr>
        <p:txBody>
          <a:bodyPr vert="eaVert" anchor="ctr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880534"/>
            <a:ext cx="3896270" cy="7585429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6C6A-C6D5-49CF-89B2-CA6A6DB50453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AA9F0-2471-47D7-A2A0-88CB2D7B4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55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6C6A-C6D5-49CF-89B2-CA6A6DB50453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AA9F0-2471-47D7-A2A0-88CB2D7B4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86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901254"/>
            <a:ext cx="4760786" cy="263839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539647"/>
            <a:ext cx="4760786" cy="12428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6C6A-C6D5-49CF-89B2-CA6A6DB50453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AA9F0-2471-47D7-A2A0-88CB2D7B4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83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0533"/>
            <a:ext cx="4760786" cy="190782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120851"/>
            <a:ext cx="2316082" cy="560556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1903" y="3120853"/>
            <a:ext cx="2316083" cy="5605561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6C6A-C6D5-49CF-89B2-CA6A6DB50453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AA9F0-2471-47D7-A2A0-88CB2D7B4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95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0533"/>
            <a:ext cx="4760785" cy="1907822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121420"/>
            <a:ext cx="2318004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3953801"/>
            <a:ext cx="2318004" cy="4772613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9980" y="3121420"/>
            <a:ext cx="2318004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9980" y="3953801"/>
            <a:ext cx="2318004" cy="4772613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6C6A-C6D5-49CF-89B2-CA6A6DB50453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AA9F0-2471-47D7-A2A0-88CB2D7B4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95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880533"/>
            <a:ext cx="4760786" cy="190782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6C6A-C6D5-49CF-89B2-CA6A6DB50453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AA9F0-2471-47D7-A2A0-88CB2D7B4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0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6C6A-C6D5-49CF-89B2-CA6A6DB50453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AA9F0-2471-47D7-A2A0-88CB2D7B4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62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164650"/>
            <a:ext cx="2092637" cy="1846673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8456" y="743781"/>
            <a:ext cx="2539528" cy="7982631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4011323"/>
            <a:ext cx="2092637" cy="3733093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6C6A-C6D5-49CF-89B2-CA6A6DB50453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AA9F0-2471-47D7-A2A0-88CB2D7B4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079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934200"/>
            <a:ext cx="4760786" cy="818622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199" y="880533"/>
            <a:ext cx="4760786" cy="555492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7752822"/>
            <a:ext cx="4760786" cy="973590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6C6A-C6D5-49CF-89B2-CA6A6DB50453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AA9F0-2471-47D7-A2A0-88CB2D7B4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324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6350" y="-12231"/>
            <a:ext cx="6878488" cy="9930462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80533"/>
            <a:ext cx="4760785" cy="19078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120853"/>
            <a:ext cx="4760786" cy="5605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53944" y="8726414"/>
            <a:ext cx="513099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96C6A-C6D5-49CF-89B2-CA6A6DB50453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8726414"/>
            <a:ext cx="346723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3507" y="8726414"/>
            <a:ext cx="384479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60AA9F0-2471-47D7-A2A0-88CB2D7B4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41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1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0.jpg"/><Relationship Id="rId2" Type="http://schemas.openxmlformats.org/officeDocument/2006/relationships/image" Target="../media/image1.png"/><Relationship Id="rId16" Type="http://schemas.microsoft.com/office/2007/relationships/hdphoto" Target="../media/hdphoto3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jp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microsoft.com/office/2007/relationships/hdphoto" Target="../media/hdphoto1.wdp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F81BE6C4-5117-B725-16BC-3484CDE02479}"/>
              </a:ext>
            </a:extLst>
          </p:cNvPr>
          <p:cNvSpPr/>
          <p:nvPr/>
        </p:nvSpPr>
        <p:spPr>
          <a:xfrm>
            <a:off x="69037" y="3394506"/>
            <a:ext cx="6590902" cy="33805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มุมเว้า 3">
            <a:extLst>
              <a:ext uri="{FF2B5EF4-FFF2-40B4-BE49-F238E27FC236}">
                <a16:creationId xmlns:a16="http://schemas.microsoft.com/office/drawing/2014/main" id="{435D1C2D-1ED3-253B-00E3-01C27609F2A1}"/>
              </a:ext>
            </a:extLst>
          </p:cNvPr>
          <p:cNvSpPr/>
          <p:nvPr/>
        </p:nvSpPr>
        <p:spPr>
          <a:xfrm>
            <a:off x="0" y="0"/>
            <a:ext cx="6889476" cy="1800226"/>
          </a:xfrm>
          <a:prstGeom prst="plaque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วงรี 4">
            <a:extLst>
              <a:ext uri="{FF2B5EF4-FFF2-40B4-BE49-F238E27FC236}">
                <a16:creationId xmlns:a16="http://schemas.microsoft.com/office/drawing/2014/main" id="{DB0705AC-3320-CAC5-3E21-C52AA3C8FB3E}"/>
              </a:ext>
            </a:extLst>
          </p:cNvPr>
          <p:cNvSpPr/>
          <p:nvPr/>
        </p:nvSpPr>
        <p:spPr>
          <a:xfrm>
            <a:off x="2781000" y="1177906"/>
            <a:ext cx="1296000" cy="1296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82" name="กลุ่ม 81">
            <a:extLst>
              <a:ext uri="{FF2B5EF4-FFF2-40B4-BE49-F238E27FC236}">
                <a16:creationId xmlns:a16="http://schemas.microsoft.com/office/drawing/2014/main" id="{DE49754C-1760-43D5-8E30-D4C0FD203616}"/>
              </a:ext>
            </a:extLst>
          </p:cNvPr>
          <p:cNvGrpSpPr/>
          <p:nvPr/>
        </p:nvGrpSpPr>
        <p:grpSpPr>
          <a:xfrm>
            <a:off x="-6659" y="9493132"/>
            <a:ext cx="7196928" cy="412868"/>
            <a:chOff x="-6659" y="9493132"/>
            <a:chExt cx="7196928" cy="412868"/>
          </a:xfrm>
        </p:grpSpPr>
        <p:pic>
          <p:nvPicPr>
            <p:cNvPr id="75" name="รูปภาพ 74" descr="รูปภาพประกอบด้วย ลานกว้าง&#10;&#10;คำอธิบายที่สร้างโดยอัตโนมัติ">
              <a:extLst>
                <a:ext uri="{FF2B5EF4-FFF2-40B4-BE49-F238E27FC236}">
                  <a16:creationId xmlns:a16="http://schemas.microsoft.com/office/drawing/2014/main" id="{67580167-B746-4FB0-8133-47C47DC56E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217" y="9493132"/>
              <a:ext cx="2351440" cy="412865"/>
            </a:xfrm>
            <a:prstGeom prst="snipRoundRect">
              <a:avLst>
                <a:gd name="adj1" fmla="val 0"/>
                <a:gd name="adj2" fmla="val 0"/>
              </a:avLst>
            </a:prstGeom>
          </p:spPr>
        </p:pic>
        <p:sp>
          <p:nvSpPr>
            <p:cNvPr id="73" name="สี่เหลี่ยมผืนผ้า: 1 มุมมนและ 1 มุมตัดด้านบน 72">
              <a:extLst>
                <a:ext uri="{FF2B5EF4-FFF2-40B4-BE49-F238E27FC236}">
                  <a16:creationId xmlns:a16="http://schemas.microsoft.com/office/drawing/2014/main" id="{60A34370-6A26-45C0-96CF-14A62E59F490}"/>
                </a:ext>
              </a:extLst>
            </p:cNvPr>
            <p:cNvSpPr/>
            <p:nvPr/>
          </p:nvSpPr>
          <p:spPr>
            <a:xfrm>
              <a:off x="4270177" y="9493135"/>
              <a:ext cx="700497" cy="412865"/>
            </a:xfrm>
            <a:prstGeom prst="snipRoundRect">
              <a:avLst>
                <a:gd name="adj1" fmla="val 16667"/>
                <a:gd name="adj2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64" name="รูปภาพ 63">
              <a:extLst>
                <a:ext uri="{FF2B5EF4-FFF2-40B4-BE49-F238E27FC236}">
                  <a16:creationId xmlns:a16="http://schemas.microsoft.com/office/drawing/2014/main" id="{23EEEFB6-6A02-442F-8FA6-A3E00EE5A0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4773" y="9493133"/>
              <a:ext cx="3457267" cy="412865"/>
            </a:xfrm>
            <a:prstGeom prst="snipRoundRect">
              <a:avLst>
                <a:gd name="adj1" fmla="val 16667"/>
                <a:gd name="adj2" fmla="val 50000"/>
              </a:avLst>
            </a:prstGeom>
          </p:spPr>
        </p:pic>
        <p:sp>
          <p:nvSpPr>
            <p:cNvPr id="59" name="สี่เหลี่ยมผืนผ้า: 1 มุมมนและ 1 มุมตัดด้านบน 58">
              <a:extLst>
                <a:ext uri="{FF2B5EF4-FFF2-40B4-BE49-F238E27FC236}">
                  <a16:creationId xmlns:a16="http://schemas.microsoft.com/office/drawing/2014/main" id="{31095FCF-5EE9-4194-B42E-5F803C9A5DE0}"/>
                </a:ext>
              </a:extLst>
            </p:cNvPr>
            <p:cNvSpPr/>
            <p:nvPr/>
          </p:nvSpPr>
          <p:spPr>
            <a:xfrm>
              <a:off x="1785674" y="9493134"/>
              <a:ext cx="834807" cy="412865"/>
            </a:xfrm>
            <a:prstGeom prst="snipRoundRect">
              <a:avLst>
                <a:gd name="adj1" fmla="val 16667"/>
                <a:gd name="adj2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57" name="รูปภาพ 56">
              <a:extLst>
                <a:ext uri="{FF2B5EF4-FFF2-40B4-BE49-F238E27FC236}">
                  <a16:creationId xmlns:a16="http://schemas.microsoft.com/office/drawing/2014/main" id="{02EA3C75-0DF3-47C3-A746-6B83951116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587" r="28986" b="8171"/>
            <a:stretch/>
          </p:blipFill>
          <p:spPr>
            <a:xfrm>
              <a:off x="-6659" y="9493134"/>
              <a:ext cx="2558102" cy="412865"/>
            </a:xfrm>
            <a:prstGeom prst="snipRoundRect">
              <a:avLst>
                <a:gd name="adj1" fmla="val 0"/>
                <a:gd name="adj2" fmla="val 50000"/>
              </a:avLst>
            </a:prstGeom>
          </p:spPr>
        </p:pic>
        <p:grpSp>
          <p:nvGrpSpPr>
            <p:cNvPr id="58" name="กลุ่ม 57">
              <a:extLst>
                <a:ext uri="{FF2B5EF4-FFF2-40B4-BE49-F238E27FC236}">
                  <a16:creationId xmlns:a16="http://schemas.microsoft.com/office/drawing/2014/main" id="{9C478F0D-F6D7-48EF-B312-8EB5E7E5C8C6}"/>
                </a:ext>
              </a:extLst>
            </p:cNvPr>
            <p:cNvGrpSpPr/>
            <p:nvPr/>
          </p:nvGrpSpPr>
          <p:grpSpPr>
            <a:xfrm>
              <a:off x="69037" y="9516084"/>
              <a:ext cx="366963" cy="366962"/>
              <a:chOff x="-237226" y="8101044"/>
              <a:chExt cx="526810" cy="526809"/>
            </a:xfrm>
          </p:grpSpPr>
          <p:sp>
            <p:nvSpPr>
              <p:cNvPr id="36" name="วงรี 35">
                <a:extLst>
                  <a:ext uri="{FF2B5EF4-FFF2-40B4-BE49-F238E27FC236}">
                    <a16:creationId xmlns:a16="http://schemas.microsoft.com/office/drawing/2014/main" id="{7A16869F-3BDF-4E99-98C9-91CF2ED5B203}"/>
                  </a:ext>
                </a:extLst>
              </p:cNvPr>
              <p:cNvSpPr/>
              <p:nvPr/>
            </p:nvSpPr>
            <p:spPr>
              <a:xfrm>
                <a:off x="-237226" y="8101044"/>
                <a:ext cx="526810" cy="52680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pic>
            <p:nvPicPr>
              <p:cNvPr id="28" name="รูปภาพ 27">
                <a:extLst>
                  <a:ext uri="{FF2B5EF4-FFF2-40B4-BE49-F238E27FC236}">
                    <a16:creationId xmlns:a16="http://schemas.microsoft.com/office/drawing/2014/main" id="{B812B11C-5451-4934-8BBB-2D63152E95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19224" y="8122561"/>
                <a:ext cx="484446" cy="484446"/>
              </a:xfrm>
              <a:prstGeom prst="rect">
                <a:avLst/>
              </a:prstGeom>
            </p:spPr>
          </p:pic>
        </p:grpSp>
        <p:sp>
          <p:nvSpPr>
            <p:cNvPr id="44" name="กล่องข้อความ 43">
              <a:extLst>
                <a:ext uri="{FF2B5EF4-FFF2-40B4-BE49-F238E27FC236}">
                  <a16:creationId xmlns:a16="http://schemas.microsoft.com/office/drawing/2014/main" id="{B3FC4E19-FED4-484A-9E1E-FF70B6A33BFA}"/>
                </a:ext>
              </a:extLst>
            </p:cNvPr>
            <p:cNvSpPr txBox="1"/>
            <p:nvPr/>
          </p:nvSpPr>
          <p:spPr>
            <a:xfrm>
              <a:off x="339759" y="9529789"/>
              <a:ext cx="2211683" cy="312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องค์การบริหารส่วนตำบลบางพลับ </a:t>
              </a:r>
            </a:p>
          </p:txBody>
        </p:sp>
        <p:sp>
          <p:nvSpPr>
            <p:cNvPr id="70" name="กล่องข้อความ 69">
              <a:extLst>
                <a:ext uri="{FF2B5EF4-FFF2-40B4-BE49-F238E27FC236}">
                  <a16:creationId xmlns:a16="http://schemas.microsoft.com/office/drawing/2014/main" id="{41D789E4-9579-4B82-9C87-1D071E742E5C}"/>
                </a:ext>
              </a:extLst>
            </p:cNvPr>
            <p:cNvSpPr txBox="1"/>
            <p:nvPr/>
          </p:nvSpPr>
          <p:spPr>
            <a:xfrm>
              <a:off x="2822164" y="9516084"/>
              <a:ext cx="22116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IT๙" panose="020B0500040200020003" pitchFamily="34" charset="-34"/>
                  <a:cs typeface="TH SarabunIT๙" panose="020B0500040200020003" pitchFamily="34" charset="-34"/>
                </a:rPr>
                <a:t>www.abtbangplub.go.th/</a:t>
              </a:r>
              <a:endParaRPr lang="th-TH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grpSp>
          <p:nvGrpSpPr>
            <p:cNvPr id="67" name="กลุ่ม 66">
              <a:extLst>
                <a:ext uri="{FF2B5EF4-FFF2-40B4-BE49-F238E27FC236}">
                  <a16:creationId xmlns:a16="http://schemas.microsoft.com/office/drawing/2014/main" id="{5F2E3A8A-1281-43DC-AED4-02846972A479}"/>
                </a:ext>
              </a:extLst>
            </p:cNvPr>
            <p:cNvGrpSpPr/>
            <p:nvPr/>
          </p:nvGrpSpPr>
          <p:grpSpPr>
            <a:xfrm>
              <a:off x="2647567" y="9509629"/>
              <a:ext cx="369245" cy="369244"/>
              <a:chOff x="-237226" y="8101044"/>
              <a:chExt cx="526810" cy="526809"/>
            </a:xfrm>
          </p:grpSpPr>
          <p:sp>
            <p:nvSpPr>
              <p:cNvPr id="68" name="วงรี 67">
                <a:extLst>
                  <a:ext uri="{FF2B5EF4-FFF2-40B4-BE49-F238E27FC236}">
                    <a16:creationId xmlns:a16="http://schemas.microsoft.com/office/drawing/2014/main" id="{B508D32B-5402-4BEF-86B8-FD0213432A7B}"/>
                  </a:ext>
                </a:extLst>
              </p:cNvPr>
              <p:cNvSpPr/>
              <p:nvPr/>
            </p:nvSpPr>
            <p:spPr>
              <a:xfrm>
                <a:off x="-237226" y="8101044"/>
                <a:ext cx="526810" cy="52680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pic>
            <p:nvPicPr>
              <p:cNvPr id="69" name="รูปภาพ 68">
                <a:extLst>
                  <a:ext uri="{FF2B5EF4-FFF2-40B4-BE49-F238E27FC236}">
                    <a16:creationId xmlns:a16="http://schemas.microsoft.com/office/drawing/2014/main" id="{0D20BFFC-AD16-48C6-9E87-7482A01D31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216044" y="8122225"/>
                <a:ext cx="484446" cy="484446"/>
              </a:xfrm>
              <a:prstGeom prst="rect">
                <a:avLst/>
              </a:prstGeom>
            </p:spPr>
          </p:pic>
        </p:grpSp>
        <p:grpSp>
          <p:nvGrpSpPr>
            <p:cNvPr id="79" name="กลุ่ม 78">
              <a:extLst>
                <a:ext uri="{FF2B5EF4-FFF2-40B4-BE49-F238E27FC236}">
                  <a16:creationId xmlns:a16="http://schemas.microsoft.com/office/drawing/2014/main" id="{6DD7AEFB-1836-49F4-9B90-F720D8AEF34F}"/>
                </a:ext>
              </a:extLst>
            </p:cNvPr>
            <p:cNvGrpSpPr/>
            <p:nvPr/>
          </p:nvGrpSpPr>
          <p:grpSpPr>
            <a:xfrm>
              <a:off x="5030177" y="9526632"/>
              <a:ext cx="356533" cy="356533"/>
              <a:chOff x="5599141" y="9526513"/>
              <a:chExt cx="356533" cy="356533"/>
            </a:xfrm>
          </p:grpSpPr>
          <p:sp>
            <p:nvSpPr>
              <p:cNvPr id="78" name="วงรี 77">
                <a:extLst>
                  <a:ext uri="{FF2B5EF4-FFF2-40B4-BE49-F238E27FC236}">
                    <a16:creationId xmlns:a16="http://schemas.microsoft.com/office/drawing/2014/main" id="{3682BB3A-94A3-4636-87CE-084B783EB175}"/>
                  </a:ext>
                </a:extLst>
              </p:cNvPr>
              <p:cNvSpPr/>
              <p:nvPr/>
            </p:nvSpPr>
            <p:spPr>
              <a:xfrm>
                <a:off x="5599141" y="9526513"/>
                <a:ext cx="356533" cy="3565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pic>
            <p:nvPicPr>
              <p:cNvPr id="77" name="รูปภาพ 76">
                <a:extLst>
                  <a:ext uri="{FF2B5EF4-FFF2-40B4-BE49-F238E27FC236}">
                    <a16:creationId xmlns:a16="http://schemas.microsoft.com/office/drawing/2014/main" id="{E15E2456-14C8-4604-98D4-FF68B7302A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11257" y="9536222"/>
                <a:ext cx="332303" cy="332303"/>
              </a:xfrm>
              <a:prstGeom prst="ellipse">
                <a:avLst/>
              </a:prstGeom>
            </p:spPr>
          </p:pic>
        </p:grpSp>
        <p:sp>
          <p:nvSpPr>
            <p:cNvPr id="80" name="กล่องข้อความ 79">
              <a:extLst>
                <a:ext uri="{FF2B5EF4-FFF2-40B4-BE49-F238E27FC236}">
                  <a16:creationId xmlns:a16="http://schemas.microsoft.com/office/drawing/2014/main" id="{16510379-2613-4A48-B2E5-78E6B38C7D38}"/>
                </a:ext>
              </a:extLst>
            </p:cNvPr>
            <p:cNvSpPr txBox="1"/>
            <p:nvPr/>
          </p:nvSpPr>
          <p:spPr>
            <a:xfrm>
              <a:off x="4978586" y="9555374"/>
              <a:ext cx="22116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โทร </a:t>
              </a:r>
              <a:r>
                <a:rPr 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035-691593</a:t>
              </a:r>
              <a:endParaRPr lang="th-TH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42" name="TextBox 18">
            <a:extLst>
              <a:ext uri="{FF2B5EF4-FFF2-40B4-BE49-F238E27FC236}">
                <a16:creationId xmlns:a16="http://schemas.microsoft.com/office/drawing/2014/main" id="{9E58F39F-5E72-4548-8A5A-69F830E300CE}"/>
              </a:ext>
            </a:extLst>
          </p:cNvPr>
          <p:cNvSpPr txBox="1"/>
          <p:nvPr/>
        </p:nvSpPr>
        <p:spPr>
          <a:xfrm>
            <a:off x="457930" y="285679"/>
            <a:ext cx="6168452" cy="834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50"/>
              </a:lnSpc>
              <a:spcBef>
                <a:spcPts val="825"/>
              </a:spcBef>
            </a:pPr>
            <a:r>
              <a:rPr lang="th-TH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rmonman" panose="03000500040000020004" pitchFamily="66" charset="-34"/>
                <a:cs typeface="TH Charmonman" panose="03000500040000020004" pitchFamily="66" charset="-34"/>
              </a:rPr>
              <a:t>โครงการฝึกอบรมให้ความรู้ คุณธรรม จริยธรรม</a:t>
            </a:r>
          </a:p>
          <a:p>
            <a:pPr algn="ctr">
              <a:lnSpc>
                <a:spcPts val="2250"/>
              </a:lnSpc>
              <a:spcBef>
                <a:spcPts val="825"/>
              </a:spcBef>
            </a:pPr>
            <a:r>
              <a:rPr lang="th-TH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rmonman" panose="03000500040000020004" pitchFamily="66" charset="-34"/>
                <a:cs typeface="TH Charmonman" panose="03000500040000020004" pitchFamily="66" charset="-34"/>
              </a:rPr>
              <a:t>เพื่อพัฒนาคุณภาพชีวิต</a:t>
            </a:r>
          </a:p>
        </p:txBody>
      </p:sp>
      <p:grpSp>
        <p:nvGrpSpPr>
          <p:cNvPr id="43" name="กลุ่ม 42">
            <a:extLst>
              <a:ext uri="{FF2B5EF4-FFF2-40B4-BE49-F238E27FC236}">
                <a16:creationId xmlns:a16="http://schemas.microsoft.com/office/drawing/2014/main" id="{2A53B98B-7126-4060-AA51-01A08DF476FD}"/>
              </a:ext>
            </a:extLst>
          </p:cNvPr>
          <p:cNvGrpSpPr/>
          <p:nvPr/>
        </p:nvGrpSpPr>
        <p:grpSpPr>
          <a:xfrm>
            <a:off x="2891405" y="1279211"/>
            <a:ext cx="1091545" cy="1091545"/>
            <a:chOff x="312870" y="319591"/>
            <a:chExt cx="905399" cy="905399"/>
          </a:xfrm>
        </p:grpSpPr>
        <p:sp>
          <p:nvSpPr>
            <p:cNvPr id="45" name="วงรี 44">
              <a:extLst>
                <a:ext uri="{FF2B5EF4-FFF2-40B4-BE49-F238E27FC236}">
                  <a16:creationId xmlns:a16="http://schemas.microsoft.com/office/drawing/2014/main" id="{6E720416-BD5E-402E-B414-72F5BBAFFD3C}"/>
                </a:ext>
              </a:extLst>
            </p:cNvPr>
            <p:cNvSpPr/>
            <p:nvPr/>
          </p:nvSpPr>
          <p:spPr>
            <a:xfrm>
              <a:off x="312870" y="319591"/>
              <a:ext cx="905399" cy="90539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pic>
          <p:nvPicPr>
            <p:cNvPr id="46" name="รูปภาพ 45">
              <a:extLst>
                <a:ext uri="{FF2B5EF4-FFF2-40B4-BE49-F238E27FC236}">
                  <a16:creationId xmlns:a16="http://schemas.microsoft.com/office/drawing/2014/main" id="{E969ACD4-0BC3-40B6-A4FB-46C9EE02C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2870" y="319591"/>
              <a:ext cx="905399" cy="905399"/>
            </a:xfrm>
            <a:prstGeom prst="ellipse">
              <a:avLst/>
            </a:prstGeom>
          </p:spPr>
        </p:pic>
      </p:grpSp>
      <p:sp>
        <p:nvSpPr>
          <p:cNvPr id="47" name="TextBox 15">
            <a:extLst>
              <a:ext uri="{FF2B5EF4-FFF2-40B4-BE49-F238E27FC236}">
                <a16:creationId xmlns:a16="http://schemas.microsoft.com/office/drawing/2014/main" id="{E6AF4BEB-A38C-49DB-BFF3-E4FF3F191F04}"/>
              </a:ext>
            </a:extLst>
          </p:cNvPr>
          <p:cNvSpPr txBox="1"/>
          <p:nvPr/>
        </p:nvSpPr>
        <p:spPr>
          <a:xfrm>
            <a:off x="1394828" y="1667695"/>
            <a:ext cx="482091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th-TH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2" name="สี่เหลี่ยมมุมเว้า 1">
            <a:extLst>
              <a:ext uri="{FF2B5EF4-FFF2-40B4-BE49-F238E27FC236}">
                <a16:creationId xmlns:a16="http://schemas.microsoft.com/office/drawing/2014/main" id="{2F0E6799-019C-3E9A-892D-B31C7B986E66}"/>
              </a:ext>
            </a:extLst>
          </p:cNvPr>
          <p:cNvSpPr/>
          <p:nvPr/>
        </p:nvSpPr>
        <p:spPr>
          <a:xfrm>
            <a:off x="1579399" y="2544187"/>
            <a:ext cx="3699202" cy="540991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Prathom Pro (ประถม)" panose="02000506000000020004" pitchFamily="2" charset="-34"/>
                <a:cs typeface="PSL Prathom Pro (ประถม)" panose="02000506000000020004" pitchFamily="2" charset="-34"/>
              </a:rPr>
              <a:t>องค์การบริหารส่วนตำบลบางพลับ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3B6E6E14-CCED-2016-CAAC-E83516462D14}"/>
              </a:ext>
            </a:extLst>
          </p:cNvPr>
          <p:cNvSpPr txBox="1"/>
          <p:nvPr/>
        </p:nvSpPr>
        <p:spPr>
          <a:xfrm>
            <a:off x="469557" y="3393572"/>
            <a:ext cx="619038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latin typeface="PSL Prathom Pro (ประถม)" panose="02000506000000020004" pitchFamily="2" charset="-34"/>
                <a:cs typeface="PSL Prathom Pro (ประถม)" panose="02000506000000020004" pitchFamily="2" charset="-34"/>
              </a:rPr>
              <a:t>คณะผู้บริหาร สมาชิกสภา พนักงานส่วนตำบล พนักงานจ้าง และลูกจ้าง เข้าร่วมโครงการฝึกอบรมให้ความรู้ คุณธรรมจริยธรรม เพื่อพัฒนาคุณภาพชีวิต ณ ห้องประชุมองค์การบริหารส่วนตำบลบางพลับ </a:t>
            </a:r>
          </a:p>
          <a:p>
            <a:r>
              <a:rPr lang="th-TH" dirty="0">
                <a:latin typeface="PSL Prathom Pro (ประถม)" panose="02000506000000020004" pitchFamily="2" charset="-34"/>
                <a:cs typeface="PSL Prathom Pro (ประถม)" panose="02000506000000020004" pitchFamily="2" charset="-34"/>
              </a:rPr>
              <a:t>ชั้น 2 โดยมีกิจกรรม ดังนี้</a:t>
            </a:r>
          </a:p>
          <a:p>
            <a:pPr marL="342900" indent="-342900">
              <a:buAutoNum type="arabicPeriod"/>
            </a:pPr>
            <a:r>
              <a:rPr lang="th-TH" dirty="0">
                <a:latin typeface="PSL Prathom Pro (ประถม)" panose="02000506000000020004" pitchFamily="2" charset="-34"/>
                <a:cs typeface="PSL Prathom Pro (ประถม)" panose="02000506000000020004" pitchFamily="2" charset="-34"/>
              </a:rPr>
              <a:t>การบนนยายให้ความรู้เรื่องคุณธรรมจริยธรรม โดย พระปลัดพระปลัด</a:t>
            </a:r>
            <a:r>
              <a:rPr lang="th-TH" dirty="0" err="1">
                <a:latin typeface="PSL Prathom Pro (ประถม)" panose="02000506000000020004" pitchFamily="2" charset="-34"/>
                <a:cs typeface="PSL Prathom Pro (ประถม)" panose="02000506000000020004" pitchFamily="2" charset="-34"/>
              </a:rPr>
              <a:t>จีร</a:t>
            </a:r>
            <a:r>
              <a:rPr lang="th-TH" dirty="0">
                <a:latin typeface="PSL Prathom Pro (ประถม)" panose="02000506000000020004" pitchFamily="2" charset="-34"/>
                <a:cs typeface="PSL Prathom Pro (ประถม)" panose="02000506000000020004" pitchFamily="2" charset="-34"/>
              </a:rPr>
              <a:t>พน</a:t>
            </a:r>
            <a:r>
              <a:rPr lang="th-TH" dirty="0" err="1">
                <a:latin typeface="PSL Prathom Pro (ประถม)" panose="02000506000000020004" pitchFamily="2" charset="-34"/>
                <a:cs typeface="PSL Prathom Pro (ประถม)" panose="02000506000000020004" pitchFamily="2" charset="-34"/>
              </a:rPr>
              <a:t>ธ์</a:t>
            </a:r>
            <a:r>
              <a:rPr lang="th-TH" dirty="0">
                <a:latin typeface="PSL Prathom Pro (ประถม)" panose="02000506000000020004" pitchFamily="2" charset="-34"/>
                <a:cs typeface="PSL Prathom Pro (ประถม)" panose="02000506000000020004" pitchFamily="2" charset="-34"/>
              </a:rPr>
              <a:t> อมรรังสี เจ้าอาวาสวัดศรีกุญชร </a:t>
            </a:r>
          </a:p>
          <a:p>
            <a:pPr marL="342900" indent="-342900">
              <a:buAutoNum type="arabicPeriod"/>
            </a:pPr>
            <a:r>
              <a:rPr lang="th-TH" dirty="0">
                <a:latin typeface="PSL Prathom Pro (ประถม)" panose="02000506000000020004" pitchFamily="2" charset="-34"/>
                <a:cs typeface="PSL Prathom Pro (ประถม)" panose="02000506000000020004" pitchFamily="2" charset="-34"/>
              </a:rPr>
              <a:t>การบรรยายให้ความรู้เรื่องการปรับเปลี่ยนพฤติกรรมแนวคิดใหม่ๆ ในการทำงานร่วมกันในองค์กร โดยสิบตำรวจเอกโกมน ภู่สมบุญ ผู้อำนวยการกลุ่มงานกฎหมายระเบียบและเรื่องร้องทุกข์ สำนักงานท้องถิ่นจังหวัดอ่างทอง</a:t>
            </a:r>
          </a:p>
          <a:p>
            <a:pPr marL="342900" indent="-342900">
              <a:buAutoNum type="arabicPeriod"/>
            </a:pPr>
            <a:r>
              <a:rPr lang="th-TH" dirty="0">
                <a:latin typeface="PSL Prathom Pro (ประถม)" panose="02000506000000020004" pitchFamily="2" charset="-34"/>
                <a:cs typeface="PSL Prathom Pro (ประถม)" panose="02000506000000020004" pitchFamily="2" charset="-34"/>
              </a:rPr>
              <a:t>การบรรยายให้ความรู้เรื่องการส่งเสริมคุณธรรมจริยธรรมในการปฏิบัติงานโดยนางสาวศิริลักษณ์  ธีระไทย ปลัดองค์การบริหารส่วนตำบลบางพลับ</a:t>
            </a:r>
          </a:p>
          <a:p>
            <a:pPr marL="342900" indent="-342900">
              <a:buAutoNum type="arabicPeriod"/>
            </a:pPr>
            <a:r>
              <a:rPr lang="th-TH" dirty="0">
                <a:latin typeface="PSL Prathom Pro (ประถม)" panose="02000506000000020004" pitchFamily="2" charset="-34"/>
                <a:cs typeface="PSL Prathom Pro (ประถม)" panose="02000506000000020004" pitchFamily="2" charset="-34"/>
              </a:rPr>
              <a:t>กิจกรรมกลุ่มสัมพันธ์ สันทนาการ</a:t>
            </a:r>
          </a:p>
        </p:txBody>
      </p:sp>
      <p:sp>
        <p:nvSpPr>
          <p:cNvPr id="8" name="รูปหกเหลี่ยม 7">
            <a:extLst>
              <a:ext uri="{FF2B5EF4-FFF2-40B4-BE49-F238E27FC236}">
                <a16:creationId xmlns:a16="http://schemas.microsoft.com/office/drawing/2014/main" id="{F4989221-0425-4BD3-C6CA-BE277212D798}"/>
              </a:ext>
            </a:extLst>
          </p:cNvPr>
          <p:cNvSpPr/>
          <p:nvPr/>
        </p:nvSpPr>
        <p:spPr>
          <a:xfrm>
            <a:off x="457930" y="6799728"/>
            <a:ext cx="1622891" cy="1370558"/>
          </a:xfrm>
          <a:prstGeom prst="hexagon">
            <a:avLst/>
          </a:prstGeom>
          <a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รูปหกเหลี่ยม 9">
            <a:extLst>
              <a:ext uri="{FF2B5EF4-FFF2-40B4-BE49-F238E27FC236}">
                <a16:creationId xmlns:a16="http://schemas.microsoft.com/office/drawing/2014/main" id="{991D1702-B424-CA2E-F869-D6392E877A78}"/>
              </a:ext>
            </a:extLst>
          </p:cNvPr>
          <p:cNvSpPr/>
          <p:nvPr/>
        </p:nvSpPr>
        <p:spPr>
          <a:xfrm>
            <a:off x="1579399" y="8142020"/>
            <a:ext cx="1497035" cy="1278314"/>
          </a:xfrm>
          <a:prstGeom prst="hexagon">
            <a:avLst/>
          </a:prstGeom>
          <a:blipFill>
            <a:blip r:embed="rId11"/>
            <a:stretch>
              <a:fillRect/>
            </a:stretch>
          </a:blip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รูปหกเหลี่ยม 12">
            <a:extLst>
              <a:ext uri="{FF2B5EF4-FFF2-40B4-BE49-F238E27FC236}">
                <a16:creationId xmlns:a16="http://schemas.microsoft.com/office/drawing/2014/main" id="{B0E7E5B6-453A-A1AD-8BDE-F92B97BC0E31}"/>
              </a:ext>
            </a:extLst>
          </p:cNvPr>
          <p:cNvSpPr/>
          <p:nvPr/>
        </p:nvSpPr>
        <p:spPr>
          <a:xfrm>
            <a:off x="2527211" y="6799727"/>
            <a:ext cx="1568703" cy="1370558"/>
          </a:xfrm>
          <a:prstGeom prst="hexagon">
            <a:avLst/>
          </a:prstGeom>
          <a:blipFill>
            <a:blip r:embed="rId12"/>
            <a:stretch>
              <a:fillRect/>
            </a:stretch>
          </a:blip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รูปหกเหลี่ยม 14">
            <a:extLst>
              <a:ext uri="{FF2B5EF4-FFF2-40B4-BE49-F238E27FC236}">
                <a16:creationId xmlns:a16="http://schemas.microsoft.com/office/drawing/2014/main" id="{3BAF6C9F-61AA-A2F2-465D-61978D7B6A34}"/>
              </a:ext>
            </a:extLst>
          </p:cNvPr>
          <p:cNvSpPr/>
          <p:nvPr/>
        </p:nvSpPr>
        <p:spPr>
          <a:xfrm>
            <a:off x="3559088" y="8104949"/>
            <a:ext cx="1497034" cy="1325935"/>
          </a:xfrm>
          <a:prstGeom prst="hexagon">
            <a:avLst/>
          </a:prstGeom>
          <a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รูปหกเหลี่ยม 16">
            <a:extLst>
              <a:ext uri="{FF2B5EF4-FFF2-40B4-BE49-F238E27FC236}">
                <a16:creationId xmlns:a16="http://schemas.microsoft.com/office/drawing/2014/main" id="{87D14ADB-2C4B-F6AA-8DD6-ACC357EFE43E}"/>
              </a:ext>
            </a:extLst>
          </p:cNvPr>
          <p:cNvSpPr/>
          <p:nvPr/>
        </p:nvSpPr>
        <p:spPr>
          <a:xfrm>
            <a:off x="4577136" y="6812084"/>
            <a:ext cx="1497034" cy="1370558"/>
          </a:xfrm>
          <a:prstGeom prst="hexagon">
            <a:avLst>
              <a:gd name="adj" fmla="val 17367"/>
              <a:gd name="vf" fmla="val 115470"/>
            </a:avLst>
          </a:prstGeom>
          <a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77605436"/>
      </p:ext>
    </p:extLst>
  </p:cSld>
  <p:clrMapOvr>
    <a:masterClrMapping/>
  </p:clrMapOvr>
</p:sld>
</file>

<file path=ppt/theme/theme1.xml><?xml version="1.0" encoding="utf-8"?>
<a:theme xmlns:a="http://schemas.openxmlformats.org/drawingml/2006/main" name="เหลี่ยมเพชร">
  <a:themeElements>
    <a:clrScheme name="เหลี่ยมเพชร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เหลี่ยมเพชร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เหลี่ยมเพชร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2990</TotalTime>
  <Words>161</Words>
  <Application>Microsoft Office PowerPoint</Application>
  <PresentationFormat>กระดาษ A4 (210x297 มม.)</PresentationFormat>
  <Paragraphs>12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9" baseType="lpstr">
      <vt:lpstr>Arial</vt:lpstr>
      <vt:lpstr>PSL Prathom Pro (ประถม)</vt:lpstr>
      <vt:lpstr>TH Charmonman</vt:lpstr>
      <vt:lpstr>TH SarabunIT๙</vt:lpstr>
      <vt:lpstr>TH SarabunPSK</vt:lpstr>
      <vt:lpstr>Trebuchet MS</vt:lpstr>
      <vt:lpstr>Wingdings 3</vt:lpstr>
      <vt:lpstr>เหลี่ยมเพชร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Sunisa ASUS</dc:creator>
  <cp:lastModifiedBy>BangPlub3</cp:lastModifiedBy>
  <cp:revision>94</cp:revision>
  <cp:lastPrinted>2026-04-09T09:40:03Z</cp:lastPrinted>
  <dcterms:created xsi:type="dcterms:W3CDTF">2022-07-24T05:58:13Z</dcterms:created>
  <dcterms:modified xsi:type="dcterms:W3CDTF">2026-04-10T07:05:29Z</dcterms:modified>
</cp:coreProperties>
</file>